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92" r:id="rId8"/>
    <p:sldId id="288" r:id="rId9"/>
    <p:sldId id="289" r:id="rId10"/>
    <p:sldId id="290" r:id="rId11"/>
    <p:sldId id="291" r:id="rId12"/>
    <p:sldId id="264" r:id="rId13"/>
    <p:sldId id="263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D4D88-C1F5-40DA-9E09-EFD7BE86FEB6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12A84-59E9-449B-8ED5-3B25DB94A2F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C12A84-59E9-449B-8ED5-3B25DB94A2F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6CAD1-5001-44C3-AF76-0D9FA7236884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C4B3C-FB85-45B6-989F-DB25B850EF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search?sca_esv=ff65319911ef3232&amp;sxsrf=AE3TifPfy5UgFT5uIQPduw5c3iUUmMW_Jw%3A1758092599478&amp;q=Lysosomes&amp;sa=X&amp;sqi=2&amp;ved=2ahUKEwjz8_6mnd-PAxVIzzgGHbqmAdcQxccNegUIoAMQAQ&amp;mstk=AUtExfAK0-c8nBa09_Ck6MTQ5x54HBP7-1-l9ypkYtsEAUXYUBHjwA_nyFqwcfTbhOntmY1Hv5C16Sqt4A2-G2Eqb7JTEszVc4dHRR5bFhi3R6giNuj-nYEgPI62fw1KMb6gAu5HGzKMpahz4QCzx4S1X_y2JYkBnte1skDTA7qja-UTfpE3756w5F7wWLDkI0tRIrOF0FG3sukWeZMVxXUEqZFa5Q398Uw_Aq57DitgXvWawSdjgb1vFO6U0phNPEWluCWdWOu7g0R3n--W5bJU2O3G&amp;csui=3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ff65319911ef3232&amp;sxsrf=AE3TifPfy5UgFT5uIQPduw5c3iUUmMW_Jw%3A1758092599478&amp;q=Flagella&amp;sa=X&amp;sqi=2&amp;ved=2ahUKEwjz8_6mnd-PAxVIzzgGHbqmAdcQxccNegUIpAMQAQ&amp;mstk=AUtExfAK0-c8nBa09_Ck6MTQ5x54HBP7-1-l9ypkYtsEAUXYUBHjwA_nyFqwcfTbhOntmY1Hv5C16Sqt4A2-G2Eqb7JTEszVc4dHRR5bFhi3R6giNuj-nYEgPI62fw1KMb6gAu5HGzKMpahz4QCzx4S1X_y2JYkBnte1skDTA7qja-UTfpE3756w5F7wWLDkI0tRIrOF0FG3sukWeZMVxXUEqZFa5Q398Uw_Aq57DitgXvWawSdjgb1vFO6U0phNPEWluCWdWOu7g0R3n--W5bJU2O3G&amp;csui=3" TargetMode="External"/><Relationship Id="rId2" Type="http://schemas.openxmlformats.org/officeDocument/2006/relationships/hyperlink" Target="https://www.google.com/search?sca_esv=ff65319911ef3232&amp;sxsrf=AE3TifPfy5UgFT5uIQPduw5c3iUUmMW_Jw%3A1758092599478&amp;q=Pseudopodia&amp;sa=X&amp;sqi=2&amp;ved=2ahUKEwjz8_6mnd-PAxVIzzgGHbqmAdcQxccNegUIogMQAQ&amp;mstk=AUtExfAK0-c8nBa09_Ck6MTQ5x54HBP7-1-l9ypkYtsEAUXYUBHjwA_nyFqwcfTbhOntmY1Hv5C16Sqt4A2-G2Eqb7JTEszVc4dHRR5bFhi3R6giNuj-nYEgPI62fw1KMb6gAu5HGzKMpahz4QCzx4S1X_y2JYkBnte1skDTA7qja-UTfpE3756w5F7wWLDkI0tRIrOF0FG3sukWeZMVxXUEqZFa5Q398Uw_Aq57DitgXvWawSdjgb1vFO6U0phNPEWluCWdWOu7g0R3n--W5bJU2O3G&amp;csui=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search?sca_esv=ff65319911ef3232&amp;sxsrf=AE3TifPfy5UgFT5uIQPduw5c3iUUmMW_Jw%3A1758092599478&amp;q=Cysts&amp;sa=X&amp;sqi=2&amp;ved=2ahUKEwjz8_6mnd-PAxVIzzgGHbqmAdcQxccNegUInAMQAQ&amp;mstk=AUtExfAK0-c8nBa09_Ck6MTQ5x54HBP7-1-l9ypkYtsEAUXYUBHjwA_nyFqwcfTbhOntmY1Hv5C16Sqt4A2-G2Eqb7JTEszVc4dHRR5bFhi3R6giNuj-nYEgPI62fw1KMb6gAu5HGzKMpahz4QCzx4S1X_y2JYkBnte1skDTA7qja-UTfpE3756w5F7wWLDkI0tRIrOF0FG3sukWeZMVxXUEqZFa5Q398Uw_Aq57DitgXvWawSdjgb1vFO6U0phNPEWluCWdWOu7g0R3n--W5bJU2O3G&amp;csui=3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icrobenotes.com/microscope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ff65319911ef3232&amp;sxsrf=AE3TifPfy5UgFT5uIQPduw5c3iUUmMW_Jw%3A1758092599478&amp;q=flagella&amp;sa=X&amp;sqi=2&amp;ved=2ahUKEwjz8_6mnd-PAxVIzzgGHbqmAdcQxccNegQIKhAC&amp;mstk=AUtExfAK0-c8nBa09_Ck6MTQ5x54HBP7-1-l9ypkYtsEAUXYUBHjwA_nyFqwcfTbhOntmY1Hv5C16Sqt4A2-G2Eqb7JTEszVc4dHRR5bFhi3R6giNuj-nYEgPI62fw1KMb6gAu5HGzKMpahz4QCzx4S1X_y2JYkBnte1skDTA7qja-UTfpE3756w5F7wWLDkI0tRIrOF0FG3sukWeZMVxXUEqZFa5Q398Uw_Aq57DitgXvWawSdjgb1vFO6U0phNPEWluCWdWOu7g0R3n--W5bJU2O3G&amp;csui=3" TargetMode="External"/><Relationship Id="rId7" Type="http://schemas.openxmlformats.org/officeDocument/2006/relationships/hyperlink" Target="https://www.google.com/search?sca_esv=ff65319911ef3232&amp;sxsrf=AE3TifPfy5UgFT5uIQPduw5c3iUUmMW_Jw%3A1758092599478&amp;q=contractile+vacuoles&amp;sa=X&amp;sqi=2&amp;ved=2ahUKEwjz8_6mnd-PAxVIzzgGHbqmAdcQxccNegQIKxAD&amp;mstk=AUtExfAK0-c8nBa09_Ck6MTQ5x54HBP7-1-l9ypkYtsEAUXYUBHjwA_nyFqwcfTbhOntmY1Hv5C16Sqt4A2-G2Eqb7JTEszVc4dHRR5bFhi3R6giNuj-nYEgPI62fw1KMb6gAu5HGzKMpahz4QCzx4S1X_y2JYkBnte1skDTA7qja-UTfpE3756w5F7wWLDkI0tRIrOF0FG3sukWeZMVxXUEqZFa5Q398Uw_Aq57DitgXvWawSdjgb1vFO6U0phNPEWluCWdWOu7g0R3n--W5bJU2O3G&amp;csui=3" TargetMode="External"/><Relationship Id="rId2" Type="http://schemas.openxmlformats.org/officeDocument/2006/relationships/hyperlink" Target="https://www.google.com/search?sca_esv=ff65319911ef3232&amp;sxsrf=AE3TifPfy5UgFT5uIQPduw5c3iUUmMW_Jw%3A1758092599478&amp;q=cilia&amp;sa=X&amp;sqi=2&amp;ved=2ahUKEwjz8_6mnd-PAxVIzzgGHbqmAdcQxccNegQIKhAB&amp;mstk=AUtExfAK0-c8nBa09_Ck6MTQ5x54HBP7-1-l9ypkYtsEAUXYUBHjwA_nyFqwcfTbhOntmY1Hv5C16Sqt4A2-G2Eqb7JTEszVc4dHRR5bFhi3R6giNuj-nYEgPI62fw1KMb6gAu5HGzKMpahz4QCzx4S1X_y2JYkBnte1skDTA7qja-UTfpE3756w5F7wWLDkI0tRIrOF0FG3sukWeZMVxXUEqZFa5Q398Uw_Aq57DitgXvWawSdjgb1vFO6U0phNPEWluCWdWOu7g0R3n--W5bJU2O3G&amp;csui=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search?sca_esv=ff65319911ef3232&amp;sxsrf=AE3TifPfy5UgFT5uIQPduw5c3iUUmMW_Jw%3A1758092599478&amp;q=food+vacuoles&amp;sa=X&amp;sqi=2&amp;ved=2ahUKEwjz8_6mnd-PAxVIzzgGHbqmAdcQxccNegQIKxAC&amp;mstk=AUtExfAK0-c8nBa09_Ck6MTQ5x54HBP7-1-l9ypkYtsEAUXYUBHjwA_nyFqwcfTbhOntmY1Hv5C16Sqt4A2-G2Eqb7JTEszVc4dHRR5bFhi3R6giNuj-nYEgPI62fw1KMb6gAu5HGzKMpahz4QCzx4S1X_y2JYkBnte1skDTA7qja-UTfpE3756w5F7wWLDkI0tRIrOF0FG3sukWeZMVxXUEqZFa5Q398Uw_Aq57DitgXvWawSdjgb1vFO6U0phNPEWluCWdWOu7g0R3n--W5bJU2O3G&amp;csui=3" TargetMode="External"/><Relationship Id="rId5" Type="http://schemas.openxmlformats.org/officeDocument/2006/relationships/hyperlink" Target="https://www.google.com/search?sca_esv=ff65319911ef3232&amp;sxsrf=AE3TifPfy5UgFT5uIQPduw5c3iUUmMW_Jw%3A1758092599478&amp;q=mitochondria&amp;sa=X&amp;sqi=2&amp;ved=2ahUKEwjz8_6mnd-PAxVIzzgGHbqmAdcQxccNegQIKxAB&amp;mstk=AUtExfAK0-c8nBa09_Ck6MTQ5x54HBP7-1-l9ypkYtsEAUXYUBHjwA_nyFqwcfTbhOntmY1Hv5C16Sqt4A2-G2Eqb7JTEszVc4dHRR5bFhi3R6giNuj-nYEgPI62fw1KMb6gAu5HGzKMpahz4QCzx4S1X_y2JYkBnte1skDTA7qja-UTfpE3756w5F7wWLDkI0tRIrOF0FG3sukWeZMVxXUEqZFa5Q398Uw_Aq57DitgXvWawSdjgb1vFO6U0phNPEWluCWdWOu7g0R3n--W5bJU2O3G&amp;csui=3" TargetMode="External"/><Relationship Id="rId4" Type="http://schemas.openxmlformats.org/officeDocument/2006/relationships/hyperlink" Target="https://www.google.com/search?sca_esv=ff65319911ef3232&amp;sxsrf=AE3TifPfy5UgFT5uIQPduw5c3iUUmMW_Jw%3A1758092599478&amp;q=pseudopodia&amp;sa=X&amp;sqi=2&amp;ved=2ahUKEwjz8_6mnd-PAxVIzzgGHbqmAdcQxccNegQIKhAD&amp;mstk=AUtExfAK0-c8nBa09_Ck6MTQ5x54HBP7-1-l9ypkYtsEAUXYUBHjwA_nyFqwcfTbhOntmY1Hv5C16Sqt4A2-G2Eqb7JTEszVc4dHRR5bFhi3R6giNuj-nYEgPI62fw1KMb6gAu5HGzKMpahz4QCzx4S1X_y2JYkBnte1skDTA7qja-UTfpE3756w5F7wWLDkI0tRIrOF0FG3sukWeZMVxXUEqZFa5Q398Uw_Aq57DitgXvWawSdjgb1vFO6U0phNPEWluCWdWOu7g0R3n--W5bJU2O3G&amp;csui=3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1571635"/>
          </a:xfrm>
        </p:spPr>
        <p:txBody>
          <a:bodyPr>
            <a:normAutofit/>
          </a:bodyPr>
          <a:lstStyle/>
          <a:p>
            <a:r>
              <a:rPr lang="en-IN" sz="8000" b="1" dirty="0" smtClean="0">
                <a:solidFill>
                  <a:srgbClr val="00B050"/>
                </a:solidFill>
              </a:rPr>
              <a:t>PROTOZOA</a:t>
            </a:r>
            <a:endParaRPr lang="en-US" sz="8000" b="1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3429000"/>
            <a:ext cx="4214810" cy="313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614998" cy="43971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Organelles and Inclusions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 fontScale="85000" lnSpcReduction="20000"/>
          </a:bodyPr>
          <a:lstStyle/>
          <a:p>
            <a:pPr fontAlgn="ctr"/>
            <a:r>
              <a:rPr lang="en-US" b="1" dirty="0" smtClean="0"/>
              <a:t>Nucleus:</a:t>
            </a:r>
            <a:r>
              <a:rPr lang="en-US" dirty="0" smtClean="0"/>
              <a:t> All protozoa have at least one membrane-bound nucleus containing DNA. Ciliates may have both a large, </a:t>
            </a:r>
            <a:r>
              <a:rPr lang="en-US" dirty="0" err="1" smtClean="0"/>
              <a:t>polyploid</a:t>
            </a:r>
            <a:r>
              <a:rPr lang="en-US" dirty="0" smtClean="0"/>
              <a:t> macronucleus and smaller micronuclei. </a:t>
            </a:r>
          </a:p>
          <a:p>
            <a:pPr fontAlgn="ctr"/>
            <a:r>
              <a:rPr lang="en-US" b="1" dirty="0" smtClean="0"/>
              <a:t>Contractile Vacuoles:</a:t>
            </a:r>
            <a:r>
              <a:rPr lang="en-US" dirty="0" smtClean="0"/>
              <a:t> These organelles regulate water balance by pumping excess water out of the cell, especially important in freshwater protozoa. </a:t>
            </a:r>
          </a:p>
          <a:p>
            <a:pPr fontAlgn="ctr"/>
            <a:r>
              <a:rPr lang="en-US" b="1" dirty="0" smtClean="0"/>
              <a:t>Food Vacuoles:</a:t>
            </a:r>
            <a:r>
              <a:rPr lang="en-US" dirty="0" smtClean="0"/>
              <a:t> Formed for the digestion of ingested food particles. </a:t>
            </a:r>
          </a:p>
          <a:p>
            <a:pPr fontAlgn="ctr"/>
            <a:r>
              <a:rPr lang="en-US" b="1" dirty="0" smtClean="0"/>
              <a:t>Mitochondria:</a:t>
            </a:r>
            <a:r>
              <a:rPr lang="en-US" dirty="0" smtClean="0"/>
              <a:t> Responsible for cellular respiration. </a:t>
            </a:r>
          </a:p>
          <a:p>
            <a:pPr fontAlgn="ctr"/>
            <a:r>
              <a:rPr lang="en-US" b="1" dirty="0" err="1" smtClean="0">
                <a:hlinkClick r:id="rId2"/>
              </a:rPr>
              <a:t>Lysosomes</a:t>
            </a:r>
            <a:r>
              <a:rPr lang="en-US" b="1" dirty="0" smtClean="0"/>
              <a:t>:</a:t>
            </a:r>
            <a:r>
              <a:rPr lang="en-US" dirty="0" smtClean="0"/>
              <a:t> Contain digestive enzymes. </a:t>
            </a:r>
          </a:p>
          <a:p>
            <a:pPr fontAlgn="ctr"/>
            <a:r>
              <a:rPr lang="en-US" b="1" dirty="0" err="1" smtClean="0"/>
              <a:t>Cytostome</a:t>
            </a:r>
            <a:r>
              <a:rPr lang="en-US" b="1" dirty="0" smtClean="0"/>
              <a:t>/Gullet:</a:t>
            </a:r>
            <a:r>
              <a:rPr lang="en-US" dirty="0" smtClean="0"/>
              <a:t> Some protozoa have a cell mouth (</a:t>
            </a:r>
            <a:r>
              <a:rPr lang="en-US" dirty="0" err="1" smtClean="0"/>
              <a:t>cytostome</a:t>
            </a:r>
            <a:r>
              <a:rPr lang="en-US" dirty="0" smtClean="0"/>
              <a:t>) or a gullet to ingest food particles. </a:t>
            </a:r>
          </a:p>
          <a:p>
            <a:r>
              <a:rPr lang="en-US" b="1" dirty="0" smtClean="0"/>
              <a:t>Other Structures:</a:t>
            </a:r>
            <a:r>
              <a:rPr lang="en-US" dirty="0" smtClean="0"/>
              <a:t> Depending on the species, structures like </a:t>
            </a:r>
            <a:r>
              <a:rPr lang="en-US" dirty="0" err="1" smtClean="0"/>
              <a:t>trichocysts</a:t>
            </a:r>
            <a:r>
              <a:rPr lang="en-US" dirty="0" smtClean="0"/>
              <a:t> (for defense), undulating membranes, or a </a:t>
            </a:r>
            <a:r>
              <a:rPr lang="en-US" dirty="0" err="1" smtClean="0"/>
              <a:t>kinetoplast</a:t>
            </a:r>
            <a:r>
              <a:rPr lang="en-US" dirty="0" smtClean="0"/>
              <a:t> (a DNA-containing body in some flagellates) may be present.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62865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err="1" smtClean="0"/>
              <a:t>Locomotory</a:t>
            </a:r>
            <a:r>
              <a:rPr lang="en-US" b="1" dirty="0" smtClean="0"/>
              <a:t> Structures</a:t>
            </a:r>
          </a:p>
          <a:p>
            <a:pPr fontAlgn="ctr"/>
            <a:r>
              <a:rPr lang="en-US" b="1" dirty="0" smtClean="0">
                <a:hlinkClick r:id="rId2"/>
              </a:rPr>
              <a:t>Pseudopodia</a:t>
            </a:r>
            <a:r>
              <a:rPr lang="en-US" b="1" dirty="0" smtClean="0"/>
              <a:t>:</a:t>
            </a:r>
            <a:r>
              <a:rPr lang="en-US" dirty="0" smtClean="0"/>
              <a:t> Temporary extensions of the cytoplasm used by amoebas for movement and feeding. </a:t>
            </a:r>
          </a:p>
          <a:p>
            <a:pPr fontAlgn="ctr"/>
            <a:r>
              <a:rPr lang="en-US" b="1" dirty="0" smtClean="0"/>
              <a:t>Cilia:</a:t>
            </a:r>
            <a:r>
              <a:rPr lang="en-US" dirty="0" smtClean="0"/>
              <a:t> Short, hair-like projections used for movement and feeding. </a:t>
            </a:r>
          </a:p>
          <a:p>
            <a:r>
              <a:rPr lang="en-US" b="1" dirty="0" smtClean="0">
                <a:hlinkClick r:id="rId3"/>
              </a:rPr>
              <a:t>Flagella</a:t>
            </a:r>
            <a:r>
              <a:rPr lang="en-US" b="1" dirty="0" smtClean="0"/>
              <a:t>:</a:t>
            </a:r>
            <a:r>
              <a:rPr lang="en-US" dirty="0" smtClean="0"/>
              <a:t> Longer, whip-like appendages for locomotion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 fontAlgn="ctr">
              <a:buNone/>
            </a:pPr>
            <a:r>
              <a:rPr lang="en-US" b="1" dirty="0" smtClean="0"/>
              <a:t>Other Features</a:t>
            </a:r>
            <a:r>
              <a:rPr lang="en-US" dirty="0" smtClean="0"/>
              <a:t> </a:t>
            </a:r>
          </a:p>
          <a:p>
            <a:r>
              <a:rPr lang="en-US" b="1" dirty="0" smtClean="0">
                <a:hlinkClick r:id="rId4"/>
              </a:rPr>
              <a:t>Cysts</a:t>
            </a:r>
            <a:r>
              <a:rPr lang="en-US" b="1" dirty="0" smtClean="0"/>
              <a:t>:</a:t>
            </a:r>
            <a:r>
              <a:rPr lang="en-US" dirty="0" smtClean="0"/>
              <a:t> Under adverse conditions, some protozoa can form a cyst, a protective resting stage that helps them survive until favorable conditions return</a:t>
            </a:r>
            <a:r>
              <a:rPr lang="en-US" dirty="0" smtClean="0"/>
              <a:t>.</a:t>
            </a:r>
            <a:r>
              <a:rPr lang="en-US" dirty="0" smtClean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00B050"/>
                </a:solidFill>
              </a:rPr>
              <a:t>Classification of Protozoa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Phylum Protozoa is a large and varied </a:t>
            </a:r>
            <a:r>
              <a:rPr lang="en-US" dirty="0" smtClean="0"/>
              <a:t>group.</a:t>
            </a:r>
          </a:p>
          <a:p>
            <a:r>
              <a:rPr lang="en-US" dirty="0"/>
              <a:t>Most accepted classification of protozoa is given by </a:t>
            </a:r>
            <a:r>
              <a:rPr lang="en-US" b="1" dirty="0">
                <a:solidFill>
                  <a:srgbClr val="00B050"/>
                </a:solidFill>
              </a:rPr>
              <a:t>BM </a:t>
            </a:r>
            <a:r>
              <a:rPr lang="en-US" b="1" dirty="0" err="1">
                <a:solidFill>
                  <a:srgbClr val="00B050"/>
                </a:solidFill>
              </a:rPr>
              <a:t>Honigberg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and others based on the scheme given by the committee on Taxonomy and Taxonomic problems of the society of </a:t>
            </a:r>
            <a:r>
              <a:rPr lang="en-US" dirty="0" err="1"/>
              <a:t>Protozoologists</a:t>
            </a:r>
            <a:r>
              <a:rPr lang="en-US" dirty="0"/>
              <a:t> divides this phyla into 4 subphyla.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5929330"/>
            <a:ext cx="1928826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58259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SUBPHYLUM I: SARCOMASTIGOPHORA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5643578"/>
          </a:xfrm>
        </p:spPr>
        <p:txBody>
          <a:bodyPr/>
          <a:lstStyle/>
          <a:p>
            <a:r>
              <a:rPr lang="en-US" dirty="0"/>
              <a:t> </a:t>
            </a:r>
            <a:r>
              <a:rPr lang="en-US" dirty="0" err="1"/>
              <a:t>Sarcodes</a:t>
            </a:r>
            <a:r>
              <a:rPr lang="en-US" dirty="0"/>
              <a:t>=fleshy; </a:t>
            </a:r>
            <a:r>
              <a:rPr lang="en-US" dirty="0" err="1"/>
              <a:t>mastix</a:t>
            </a:r>
            <a:r>
              <a:rPr lang="en-US" dirty="0"/>
              <a:t>=whip; </a:t>
            </a:r>
            <a:r>
              <a:rPr lang="en-US" dirty="0" err="1" smtClean="0"/>
              <a:t>phoros</a:t>
            </a:r>
            <a:r>
              <a:rPr lang="en-US" dirty="0" smtClean="0"/>
              <a:t>=bearing.</a:t>
            </a:r>
          </a:p>
          <a:p>
            <a:r>
              <a:rPr lang="en-US" dirty="0"/>
              <a:t>The locomotion in this subphylum is brought about by flagella or pseudopodia or both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Other important feature of this subphylum is the presence of </a:t>
            </a:r>
            <a:r>
              <a:rPr lang="en-US" dirty="0" err="1"/>
              <a:t>monomorphic</a:t>
            </a:r>
            <a:r>
              <a:rPr lang="en-US" dirty="0"/>
              <a:t> nuclei.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/>
          <a:lstStyle/>
          <a:p>
            <a:r>
              <a:rPr lang="en-US" sz="2800" dirty="0" smtClean="0"/>
              <a:t>SARCOMASTIGOPHORA</a:t>
            </a:r>
            <a:r>
              <a:rPr lang="en-US" dirty="0" smtClean="0"/>
              <a:t> subphylum is further divided in to 3 super classes:</a:t>
            </a:r>
          </a:p>
          <a:p>
            <a:r>
              <a:rPr lang="en-US" b="1" dirty="0" err="1" smtClean="0"/>
              <a:t>Superclass</a:t>
            </a:r>
            <a:r>
              <a:rPr lang="en-US" b="1" dirty="0" smtClean="0"/>
              <a:t> 1: </a:t>
            </a:r>
            <a:r>
              <a:rPr lang="en-US" b="1" dirty="0" err="1" smtClean="0"/>
              <a:t>Mastigophora</a:t>
            </a:r>
            <a:r>
              <a:rPr lang="en-US" b="1" dirty="0" smtClean="0"/>
              <a:t> </a:t>
            </a:r>
            <a:r>
              <a:rPr lang="en-US" dirty="0" smtClean="0"/>
              <a:t>(Gr. </a:t>
            </a:r>
            <a:r>
              <a:rPr lang="en-US" dirty="0" err="1" smtClean="0"/>
              <a:t>Mastix</a:t>
            </a:r>
            <a:r>
              <a:rPr lang="en-US" dirty="0" smtClean="0"/>
              <a:t>=whip; </a:t>
            </a:r>
            <a:r>
              <a:rPr lang="en-US" dirty="0" err="1" smtClean="0"/>
              <a:t>phoros</a:t>
            </a:r>
            <a:r>
              <a:rPr lang="en-US" dirty="0" smtClean="0"/>
              <a:t>=bearing)</a:t>
            </a:r>
            <a:endParaRPr lang="en-US" b="1" dirty="0" smtClean="0"/>
          </a:p>
          <a:p>
            <a:r>
              <a:rPr lang="en-US" b="1" dirty="0" err="1" smtClean="0"/>
              <a:t>Superclass</a:t>
            </a:r>
            <a:r>
              <a:rPr lang="en-US" b="1" dirty="0" smtClean="0"/>
              <a:t> </a:t>
            </a:r>
            <a:r>
              <a:rPr lang="en-US" b="1" dirty="0"/>
              <a:t>2: </a:t>
            </a:r>
            <a:r>
              <a:rPr lang="en-US" b="1" dirty="0" err="1" smtClean="0"/>
              <a:t>Opalinata</a:t>
            </a:r>
            <a:endParaRPr lang="en-US" b="1" dirty="0" smtClean="0"/>
          </a:p>
          <a:p>
            <a:r>
              <a:rPr lang="en-US" b="1" dirty="0" err="1"/>
              <a:t>Superclass</a:t>
            </a:r>
            <a:r>
              <a:rPr lang="en-US" b="1" dirty="0"/>
              <a:t> 3: </a:t>
            </a:r>
            <a:r>
              <a:rPr lang="en-US" b="1" dirty="0" err="1"/>
              <a:t>Sarcodina</a:t>
            </a:r>
            <a:r>
              <a:rPr lang="en-US" b="1" dirty="0"/>
              <a:t> </a:t>
            </a:r>
            <a:r>
              <a:rPr lang="en-US" dirty="0"/>
              <a:t>(Gr. </a:t>
            </a:r>
            <a:r>
              <a:rPr lang="en-US" dirty="0" err="1"/>
              <a:t>Sarcode</a:t>
            </a:r>
            <a:r>
              <a:rPr lang="en-US" dirty="0"/>
              <a:t>=fleshy)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08"/>
          </a:xfrm>
        </p:spPr>
        <p:txBody>
          <a:bodyPr/>
          <a:lstStyle/>
          <a:p>
            <a:r>
              <a:rPr lang="en-US" b="1" dirty="0" err="1">
                <a:solidFill>
                  <a:srgbClr val="FF33CC"/>
                </a:solidFill>
              </a:rPr>
              <a:t>Superclass</a:t>
            </a:r>
            <a:r>
              <a:rPr lang="en-US" b="1" dirty="0">
                <a:solidFill>
                  <a:srgbClr val="FF33CC"/>
                </a:solidFill>
              </a:rPr>
              <a:t> 1: </a:t>
            </a:r>
            <a:r>
              <a:rPr lang="en-US" b="1" dirty="0" err="1">
                <a:solidFill>
                  <a:srgbClr val="FF33CC"/>
                </a:solidFill>
              </a:rPr>
              <a:t>Mastigophora</a:t>
            </a:r>
            <a:r>
              <a:rPr lang="en-US" b="1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857232"/>
            <a:ext cx="8858280" cy="564360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 this super class is covered by pellicle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 err="1"/>
              <a:t>locomotory</a:t>
            </a:r>
            <a:r>
              <a:rPr lang="en-US" dirty="0"/>
              <a:t> organelles are flagella.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this super class the asexual reproduction occurs by longitudinal binary fission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This super class includes 2 classes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b="1" dirty="0"/>
              <a:t>Class 1: </a:t>
            </a:r>
            <a:r>
              <a:rPr lang="en-US" b="1" dirty="0" err="1" smtClean="0"/>
              <a:t>Phytomastigophora</a:t>
            </a:r>
            <a:endParaRPr lang="en-US" b="1" dirty="0" smtClean="0"/>
          </a:p>
          <a:p>
            <a:r>
              <a:rPr lang="en-US" dirty="0"/>
              <a:t>Chlorophyll-bearing </a:t>
            </a:r>
            <a:r>
              <a:rPr lang="en-US" dirty="0" err="1"/>
              <a:t>chromatophores</a:t>
            </a:r>
            <a:r>
              <a:rPr lang="en-US" dirty="0"/>
              <a:t> present.</a:t>
            </a:r>
          </a:p>
          <a:p>
            <a:r>
              <a:rPr lang="en-US" dirty="0"/>
              <a:t>Nutrition mainly </a:t>
            </a:r>
            <a:r>
              <a:rPr lang="en-US" dirty="0" err="1"/>
              <a:t>holophytic</a:t>
            </a:r>
            <a:r>
              <a:rPr lang="en-US" dirty="0"/>
              <a:t> by </a:t>
            </a:r>
            <a:r>
              <a:rPr lang="en-US" dirty="0" err="1"/>
              <a:t>phototrophy</a:t>
            </a:r>
            <a:r>
              <a:rPr lang="en-US" dirty="0"/>
              <a:t>.</a:t>
            </a:r>
          </a:p>
          <a:p>
            <a:r>
              <a:rPr lang="en-US" dirty="0"/>
              <a:t>Reserve food is starch or </a:t>
            </a:r>
            <a:r>
              <a:rPr lang="en-US" dirty="0" err="1"/>
              <a:t>paramylon</a:t>
            </a:r>
            <a:r>
              <a:rPr lang="en-US" dirty="0"/>
              <a:t>.</a:t>
            </a:r>
          </a:p>
          <a:p>
            <a:r>
              <a:rPr lang="en-US" dirty="0"/>
              <a:t>They have usually only one or two flagella</a:t>
            </a:r>
            <a:r>
              <a:rPr lang="en-US" dirty="0" smtClean="0"/>
              <a:t>.</a:t>
            </a:r>
          </a:p>
          <a:p>
            <a:r>
              <a:rPr lang="en-US" dirty="0"/>
              <a:t>Ex: </a:t>
            </a:r>
            <a:r>
              <a:rPr lang="en-US" i="1" dirty="0"/>
              <a:t>Euglena, </a:t>
            </a:r>
            <a:r>
              <a:rPr lang="en-US" i="1" dirty="0" err="1"/>
              <a:t>Ceratium</a:t>
            </a:r>
            <a:r>
              <a:rPr lang="en-US" i="1" dirty="0"/>
              <a:t>, </a:t>
            </a:r>
            <a:r>
              <a:rPr lang="en-US" i="1" dirty="0" err="1"/>
              <a:t>Noctiluca</a:t>
            </a:r>
            <a:endParaRPr lang="en-US" dirty="0"/>
          </a:p>
          <a:p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HP\Documents\DIGVIJAY COLLEGE\IMP ppt\BSc II Sem Notes\Unit IV\Euglena-anatom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4357686" cy="3500438"/>
          </a:xfrm>
          <a:prstGeom prst="rect">
            <a:avLst/>
          </a:prstGeom>
          <a:noFill/>
        </p:spPr>
      </p:pic>
      <p:pic>
        <p:nvPicPr>
          <p:cNvPr id="4101" name="Picture 5" descr="C:\Users\HP\Documents\DIGVIJAY COLLEGE\IMP ppt\BSc II Sem Notes\Unit IV\images (16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571612"/>
            <a:ext cx="2733675" cy="3476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686800" cy="6643710"/>
          </a:xfrm>
        </p:spPr>
        <p:txBody>
          <a:bodyPr/>
          <a:lstStyle/>
          <a:p>
            <a:r>
              <a:rPr lang="en-US" b="1" dirty="0"/>
              <a:t>Class 2: </a:t>
            </a:r>
            <a:r>
              <a:rPr lang="en-US" b="1" dirty="0" err="1"/>
              <a:t>Zoomastigophora</a:t>
            </a:r>
            <a:r>
              <a:rPr lang="en-US" dirty="0"/>
              <a:t> (Gr. Zoon=animal; </a:t>
            </a:r>
            <a:r>
              <a:rPr lang="en-US" dirty="0" err="1"/>
              <a:t>Mastix</a:t>
            </a:r>
            <a:r>
              <a:rPr lang="en-US" dirty="0"/>
              <a:t>=whip; </a:t>
            </a:r>
            <a:r>
              <a:rPr lang="en-US" dirty="0" err="1"/>
              <a:t>phoros</a:t>
            </a:r>
            <a:r>
              <a:rPr lang="en-US" dirty="0"/>
              <a:t>=bearing)</a:t>
            </a:r>
          </a:p>
          <a:p>
            <a:r>
              <a:rPr lang="en-US" dirty="0"/>
              <a:t>These organisms do not have chlorophyll bearing </a:t>
            </a:r>
            <a:r>
              <a:rPr lang="en-US" dirty="0" err="1"/>
              <a:t>chromatophores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These </a:t>
            </a:r>
            <a:r>
              <a:rPr lang="en-US" dirty="0"/>
              <a:t>are mostly parasitic. The nutrition in these organisms is </a:t>
            </a:r>
            <a:r>
              <a:rPr lang="en-US" dirty="0" err="1"/>
              <a:t>holozoic</a:t>
            </a:r>
            <a:r>
              <a:rPr lang="en-US" dirty="0"/>
              <a:t> or </a:t>
            </a:r>
            <a:r>
              <a:rPr lang="en-US" dirty="0" err="1"/>
              <a:t>saprozoic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reserved food is glycogen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They may have one to many flagella.</a:t>
            </a:r>
          </a:p>
          <a:p>
            <a:r>
              <a:rPr lang="en-US" dirty="0"/>
              <a:t>Ex: </a:t>
            </a:r>
            <a:r>
              <a:rPr lang="en-US" i="1" dirty="0" err="1"/>
              <a:t>Leishmania</a:t>
            </a:r>
            <a:r>
              <a:rPr lang="en-US" i="1" dirty="0"/>
              <a:t>, </a:t>
            </a:r>
            <a:r>
              <a:rPr lang="en-US" i="1" dirty="0" err="1"/>
              <a:t>Trypanosoma</a:t>
            </a:r>
            <a:r>
              <a:rPr lang="en-US" i="1" dirty="0"/>
              <a:t>, </a:t>
            </a:r>
            <a:r>
              <a:rPr lang="en-US" i="1" dirty="0" err="1"/>
              <a:t>Trichomonas</a:t>
            </a:r>
            <a:r>
              <a:rPr lang="en-US" i="1" dirty="0"/>
              <a:t>, </a:t>
            </a:r>
            <a:r>
              <a:rPr lang="en-US" i="1" dirty="0" err="1"/>
              <a:t>Trichonympha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214554"/>
            <a:ext cx="428628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000240"/>
            <a:ext cx="335758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IN" b="1" dirty="0" smtClean="0">
                <a:solidFill>
                  <a:srgbClr val="00B050"/>
                </a:solidFill>
              </a:rPr>
              <a:t>PROTOZOA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21497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Protozoa are microscopic unicellular eukaryotes that have a relatively complex internal structure and carry out complex metabolic activities.</a:t>
            </a:r>
            <a:endParaRPr lang="en-US" dirty="0" smtClean="0"/>
          </a:p>
          <a:p>
            <a:r>
              <a:rPr lang="en-US" dirty="0" smtClean="0"/>
              <a:t>Protozoa </a:t>
            </a:r>
            <a:r>
              <a:rPr lang="en-US" dirty="0" smtClean="0"/>
              <a:t>are one-celled animals found worldwide in most habitats. Most species are free living, but all higher animals are infected with one or more species of protozoa. </a:t>
            </a:r>
            <a:endParaRPr lang="en-US" dirty="0" smtClean="0"/>
          </a:p>
          <a:p>
            <a:r>
              <a:rPr lang="en-US" b="1" dirty="0" smtClean="0"/>
              <a:t>Anton </a:t>
            </a:r>
            <a:r>
              <a:rPr lang="en-US" b="1" dirty="0"/>
              <a:t>Van Leeuwenhoek </a:t>
            </a:r>
            <a:r>
              <a:rPr lang="en-US" dirty="0"/>
              <a:t>was the first to observe protozoa (</a:t>
            </a:r>
            <a:r>
              <a:rPr lang="en-US" dirty="0" err="1"/>
              <a:t>Vorticella</a:t>
            </a:r>
            <a:r>
              <a:rPr lang="en-US" dirty="0"/>
              <a:t> </a:t>
            </a:r>
            <a:r>
              <a:rPr lang="en-US" dirty="0" err="1"/>
              <a:t>convellaria</a:t>
            </a:r>
            <a:r>
              <a:rPr lang="en-US" dirty="0"/>
              <a:t>) under a microscope. He called them animalcules</a:t>
            </a:r>
            <a:r>
              <a:rPr lang="en-US" dirty="0" smtClean="0"/>
              <a:t>.</a:t>
            </a:r>
          </a:p>
          <a:p>
            <a:r>
              <a:rPr lang="en-US" b="1" dirty="0"/>
              <a:t>Gold fuss</a:t>
            </a:r>
            <a:r>
              <a:rPr lang="en-US" dirty="0"/>
              <a:t> coined the term Protozoa which in Greek means first animals (Proto= first; </a:t>
            </a:r>
            <a:r>
              <a:rPr lang="en-US" dirty="0" err="1"/>
              <a:t>zoans</a:t>
            </a:r>
            <a:r>
              <a:rPr lang="en-US" dirty="0"/>
              <a:t>=animals)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33CC"/>
                </a:solidFill>
              </a:rPr>
              <a:t>Superclass</a:t>
            </a:r>
            <a:r>
              <a:rPr lang="en-US" b="1" dirty="0">
                <a:solidFill>
                  <a:srgbClr val="FF33CC"/>
                </a:solidFill>
              </a:rPr>
              <a:t> 2: </a:t>
            </a:r>
            <a:r>
              <a:rPr lang="en-US" b="1" dirty="0" err="1">
                <a:solidFill>
                  <a:srgbClr val="FF33CC"/>
                </a:solidFill>
              </a:rPr>
              <a:t>Opalinata</a:t>
            </a:r>
            <a:endParaRPr lang="en-US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They have numerous cilia like organelles in oblique rows over the entire body surface.</a:t>
            </a:r>
          </a:p>
          <a:p>
            <a:r>
              <a:rPr lang="en-US" dirty="0"/>
              <a:t>There is no </a:t>
            </a:r>
            <a:r>
              <a:rPr lang="en-US" dirty="0" err="1"/>
              <a:t>cytostome</a:t>
            </a:r>
            <a:r>
              <a:rPr lang="en-US" dirty="0"/>
              <a:t>.</a:t>
            </a:r>
          </a:p>
          <a:p>
            <a:r>
              <a:rPr lang="en-US" dirty="0"/>
              <a:t>Two or more </a:t>
            </a:r>
            <a:r>
              <a:rPr lang="en-US" dirty="0" err="1"/>
              <a:t>monomorphic</a:t>
            </a:r>
            <a:r>
              <a:rPr lang="en-US" dirty="0"/>
              <a:t> nuclei are present.</a:t>
            </a:r>
          </a:p>
          <a:p>
            <a:r>
              <a:rPr lang="en-US" dirty="0"/>
              <a:t>Binary fission is </a:t>
            </a:r>
            <a:r>
              <a:rPr lang="en-US" dirty="0" err="1"/>
              <a:t>interkinetal</a:t>
            </a:r>
            <a:r>
              <a:rPr lang="en-US" dirty="0"/>
              <a:t>.</a:t>
            </a:r>
          </a:p>
          <a:p>
            <a:r>
              <a:rPr lang="en-US" dirty="0"/>
              <a:t>There is </a:t>
            </a:r>
            <a:r>
              <a:rPr lang="en-US" dirty="0" err="1"/>
              <a:t>syngamy</a:t>
            </a:r>
            <a:r>
              <a:rPr lang="en-US" dirty="0"/>
              <a:t> with flagellated </a:t>
            </a:r>
            <a:r>
              <a:rPr lang="en-US" dirty="0" err="1"/>
              <a:t>anisogametes</a:t>
            </a:r>
            <a:r>
              <a:rPr lang="en-US" dirty="0"/>
              <a:t>.</a:t>
            </a:r>
          </a:p>
          <a:p>
            <a:r>
              <a:rPr lang="en-US" dirty="0"/>
              <a:t>All are parasitic, mainly in frogs and toads.</a:t>
            </a:r>
          </a:p>
          <a:p>
            <a:r>
              <a:rPr lang="en-US" dirty="0"/>
              <a:t>Examples: </a:t>
            </a:r>
            <a:r>
              <a:rPr lang="en-US" i="1" dirty="0" err="1"/>
              <a:t>Opalina</a:t>
            </a:r>
            <a:r>
              <a:rPr lang="en-US" i="1" dirty="0"/>
              <a:t>, </a:t>
            </a:r>
            <a:r>
              <a:rPr lang="en-US" i="1" dirty="0" err="1"/>
              <a:t>Protoopalina</a:t>
            </a:r>
            <a:r>
              <a:rPr lang="en-US" i="1" dirty="0"/>
              <a:t>, </a:t>
            </a:r>
            <a:r>
              <a:rPr lang="en-US" i="1" dirty="0" err="1"/>
              <a:t>Zelleriella</a:t>
            </a:r>
            <a:r>
              <a:rPr lang="en-US" dirty="0"/>
              <a:t>, </a:t>
            </a:r>
            <a:r>
              <a:rPr lang="en-US" i="1" dirty="0" err="1"/>
              <a:t>Protozelleriella</a:t>
            </a:r>
            <a:r>
              <a:rPr lang="en-US" i="1" dirty="0"/>
              <a:t>,</a:t>
            </a:r>
            <a:r>
              <a:rPr lang="en-US" dirty="0"/>
              <a:t> and </a:t>
            </a:r>
            <a:r>
              <a:rPr lang="en-US" i="1" dirty="0" err="1"/>
              <a:t>Cepedea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5" y="1285860"/>
            <a:ext cx="309564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33CC"/>
                </a:solidFill>
              </a:rPr>
              <a:t>Superclass</a:t>
            </a:r>
            <a:r>
              <a:rPr lang="en-US" b="1" dirty="0">
                <a:solidFill>
                  <a:srgbClr val="FF33CC"/>
                </a:solidFill>
              </a:rPr>
              <a:t> 3: </a:t>
            </a:r>
            <a:r>
              <a:rPr lang="en-US" b="1" dirty="0" err="1">
                <a:solidFill>
                  <a:srgbClr val="FF33CC"/>
                </a:solidFill>
              </a:rPr>
              <a:t>Sarcodina</a:t>
            </a:r>
            <a:endParaRPr lang="en-US" dirty="0">
              <a:solidFill>
                <a:srgbClr val="FF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7232"/>
            <a:ext cx="8929718" cy="6000768"/>
          </a:xfrm>
        </p:spPr>
        <p:txBody>
          <a:bodyPr>
            <a:normAutofit/>
          </a:bodyPr>
          <a:lstStyle/>
          <a:p>
            <a:r>
              <a:rPr lang="en-US" dirty="0" err="1"/>
              <a:t>Locomotory</a:t>
            </a:r>
            <a:r>
              <a:rPr lang="en-US" dirty="0"/>
              <a:t> organelles are pseudopodia.</a:t>
            </a:r>
          </a:p>
          <a:p>
            <a:r>
              <a:rPr lang="en-US" dirty="0"/>
              <a:t>The amoeboid form is predominant.</a:t>
            </a:r>
          </a:p>
          <a:p>
            <a:r>
              <a:rPr lang="en-US" dirty="0"/>
              <a:t>Some have a hard shell.</a:t>
            </a:r>
          </a:p>
          <a:p>
            <a:r>
              <a:rPr lang="en-US" dirty="0"/>
              <a:t>They generally do not form spores.</a:t>
            </a:r>
          </a:p>
          <a:p>
            <a:r>
              <a:rPr lang="en-US" dirty="0"/>
              <a:t>The formation of gametes and flagellated young ones are common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b="1" dirty="0"/>
              <a:t>Class 1: </a:t>
            </a:r>
            <a:r>
              <a:rPr lang="en-US" b="1" dirty="0" err="1"/>
              <a:t>Rhizopodea</a:t>
            </a:r>
            <a:endParaRPr lang="en-US" dirty="0"/>
          </a:p>
          <a:p>
            <a:r>
              <a:rPr lang="en-US" dirty="0" err="1"/>
              <a:t>Locomotory</a:t>
            </a:r>
            <a:r>
              <a:rPr lang="en-US" dirty="0"/>
              <a:t> organelles are </a:t>
            </a:r>
            <a:r>
              <a:rPr lang="en-US" dirty="0" smtClean="0"/>
              <a:t>pseudopodia</a:t>
            </a:r>
            <a:endParaRPr lang="en-US" dirty="0"/>
          </a:p>
          <a:p>
            <a:r>
              <a:rPr lang="en-US" dirty="0"/>
              <a:t>They are generally creeping forms</a:t>
            </a:r>
            <a:r>
              <a:rPr lang="en-US" dirty="0" smtClean="0"/>
              <a:t>.</a:t>
            </a:r>
          </a:p>
          <a:p>
            <a:r>
              <a:rPr lang="en-US" dirty="0"/>
              <a:t>Ex: </a:t>
            </a:r>
            <a:r>
              <a:rPr lang="en-US" i="1" dirty="0"/>
              <a:t>Amoeba, </a:t>
            </a:r>
            <a:r>
              <a:rPr lang="en-US" i="1" dirty="0" err="1"/>
              <a:t>Entamoeba</a:t>
            </a:r>
            <a:r>
              <a:rPr lang="en-US" i="1" dirty="0"/>
              <a:t>, </a:t>
            </a:r>
            <a:r>
              <a:rPr lang="en-US" i="1" dirty="0" err="1"/>
              <a:t>Elphidium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IN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857232"/>
            <a:ext cx="5157811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214282" y="1"/>
            <a:ext cx="8643998" cy="378619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/>
              <a:t>Class 2: </a:t>
            </a:r>
            <a:r>
              <a:rPr lang="en-US" b="1" dirty="0" err="1"/>
              <a:t>Piroplasmea</a:t>
            </a:r>
            <a:endParaRPr lang="en-US" dirty="0"/>
          </a:p>
          <a:p>
            <a:r>
              <a:rPr lang="en-US" dirty="0"/>
              <a:t>The animals belonging to this class are parasitic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Locomotory</a:t>
            </a:r>
            <a:r>
              <a:rPr lang="en-US" dirty="0"/>
              <a:t> structures are absent in this class. Spores are also absent. </a:t>
            </a:r>
            <a:endParaRPr lang="en-US" dirty="0" smtClean="0"/>
          </a:p>
          <a:p>
            <a:r>
              <a:rPr lang="en-US" dirty="0" smtClean="0"/>
              <a:t>These </a:t>
            </a:r>
            <a:r>
              <a:rPr lang="en-US" dirty="0"/>
              <a:t>are the small parasites in the red blood cells of vertebrates.</a:t>
            </a:r>
          </a:p>
          <a:p>
            <a:r>
              <a:rPr lang="en-US" dirty="0"/>
              <a:t>Ex: </a:t>
            </a:r>
            <a:r>
              <a:rPr lang="en-US" i="1" dirty="0" err="1"/>
              <a:t>Babesia</a:t>
            </a:r>
            <a:endParaRPr lang="en-US" dirty="0"/>
          </a:p>
          <a:p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571876"/>
            <a:ext cx="5434025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85728"/>
            <a:ext cx="8643998" cy="3357586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Class 3: </a:t>
            </a:r>
            <a:r>
              <a:rPr lang="en-US" b="1" dirty="0" err="1" smtClean="0"/>
              <a:t>Actinopodea</a:t>
            </a:r>
            <a:endParaRPr lang="en-US" b="1" dirty="0" smtClean="0"/>
          </a:p>
          <a:p>
            <a:r>
              <a:rPr lang="en-US" dirty="0"/>
              <a:t>Pseudopodia mainly </a:t>
            </a:r>
            <a:r>
              <a:rPr lang="en-US" dirty="0" err="1"/>
              <a:t>axopodia</a:t>
            </a:r>
            <a:r>
              <a:rPr lang="en-US" dirty="0"/>
              <a:t> with axial filaments, radiating from a spherical body.</a:t>
            </a:r>
          </a:p>
          <a:p>
            <a:r>
              <a:rPr lang="en-US" dirty="0"/>
              <a:t>They are primarily sessile or floating forms.</a:t>
            </a:r>
          </a:p>
          <a:p>
            <a:r>
              <a:rPr lang="en-US" dirty="0"/>
              <a:t>Gametes are usually flagellated.</a:t>
            </a:r>
          </a:p>
          <a:p>
            <a:r>
              <a:rPr lang="en-US" dirty="0"/>
              <a:t>Reproduction is both sexual and asexual</a:t>
            </a:r>
            <a:r>
              <a:rPr lang="en-US" dirty="0" smtClean="0"/>
              <a:t>.</a:t>
            </a:r>
          </a:p>
          <a:p>
            <a:r>
              <a:rPr lang="en-US" dirty="0"/>
              <a:t>Ex: </a:t>
            </a:r>
            <a:r>
              <a:rPr lang="en-US" i="1" dirty="0" err="1"/>
              <a:t>Collozoum</a:t>
            </a:r>
            <a:r>
              <a:rPr lang="en-US" i="1" dirty="0"/>
              <a:t>, </a:t>
            </a:r>
            <a:r>
              <a:rPr lang="en-US" i="1" dirty="0" err="1"/>
              <a:t>Actinophrys</a:t>
            </a:r>
            <a:r>
              <a:rPr lang="en-US" i="1" dirty="0"/>
              <a:t>, </a:t>
            </a:r>
            <a:r>
              <a:rPr lang="en-US" i="1" dirty="0" err="1"/>
              <a:t>Acanthometra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571876"/>
            <a:ext cx="350520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SUBPHYLUM II: SPOROZOA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97207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Locomotory</a:t>
            </a:r>
            <a:r>
              <a:rPr lang="en-US" dirty="0"/>
              <a:t> organelles absent.</a:t>
            </a:r>
          </a:p>
          <a:p>
            <a:r>
              <a:rPr lang="en-US" dirty="0"/>
              <a:t>Spores usually present.</a:t>
            </a:r>
          </a:p>
          <a:p>
            <a:r>
              <a:rPr lang="en-US" dirty="0"/>
              <a:t>Exclusively </a:t>
            </a:r>
            <a:r>
              <a:rPr lang="en-US" dirty="0" err="1"/>
              <a:t>endoparasites</a:t>
            </a:r>
            <a:r>
              <a:rPr lang="en-US" dirty="0"/>
              <a:t>.</a:t>
            </a:r>
          </a:p>
          <a:p>
            <a:r>
              <a:rPr lang="en-US" dirty="0"/>
              <a:t>Cilia or flagella may be present in gametes.</a:t>
            </a:r>
          </a:p>
          <a:p>
            <a:r>
              <a:rPr lang="en-US" dirty="0" err="1"/>
              <a:t>Syngamy</a:t>
            </a:r>
            <a:r>
              <a:rPr lang="en-US" dirty="0"/>
              <a:t> takes place after which many spores are formed.</a:t>
            </a:r>
          </a:p>
          <a:p>
            <a:r>
              <a:rPr lang="en-US" dirty="0"/>
              <a:t>The spores are simple and contain one to many </a:t>
            </a:r>
            <a:r>
              <a:rPr lang="en-US" dirty="0" err="1"/>
              <a:t>sporozoites</a:t>
            </a:r>
            <a:r>
              <a:rPr lang="en-US" dirty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nucleus is of the single type</a:t>
            </a:r>
            <a:r>
              <a:rPr lang="en-US" dirty="0" smtClean="0"/>
              <a:t>.</a:t>
            </a:r>
          </a:p>
          <a:p>
            <a:r>
              <a:rPr lang="en-US" dirty="0"/>
              <a:t>This subphylum includes 3 classes: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357166"/>
            <a:ext cx="8401080" cy="5768997"/>
          </a:xfrm>
        </p:spPr>
        <p:txBody>
          <a:bodyPr/>
          <a:lstStyle/>
          <a:p>
            <a:pPr>
              <a:buNone/>
            </a:pPr>
            <a:r>
              <a:rPr lang="en-US" b="1" dirty="0"/>
              <a:t>Class 1: </a:t>
            </a:r>
            <a:r>
              <a:rPr lang="en-US" b="1" dirty="0" err="1" smtClean="0"/>
              <a:t>Telosporea</a:t>
            </a:r>
            <a:endParaRPr lang="en-US" b="1" dirty="0" smtClean="0"/>
          </a:p>
          <a:p>
            <a:r>
              <a:rPr lang="en-US" dirty="0"/>
              <a:t>The </a:t>
            </a:r>
            <a:r>
              <a:rPr lang="en-US" dirty="0" err="1"/>
              <a:t>Sporozoites</a:t>
            </a:r>
            <a:r>
              <a:rPr lang="en-US" dirty="0"/>
              <a:t> are long in these animals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Reproduction is both asexual and sexual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They are blood and gut parasites of vertebrates. </a:t>
            </a:r>
            <a:endParaRPr lang="en-US" dirty="0" smtClean="0"/>
          </a:p>
          <a:p>
            <a:r>
              <a:rPr lang="en-US" dirty="0" smtClean="0"/>
              <a:t>Sexual </a:t>
            </a:r>
            <a:r>
              <a:rPr lang="en-US" dirty="0"/>
              <a:t>reproduction is by </a:t>
            </a:r>
            <a:r>
              <a:rPr lang="en-US" dirty="0" err="1"/>
              <a:t>isogamy</a:t>
            </a:r>
            <a:r>
              <a:rPr lang="en-US" dirty="0"/>
              <a:t> or </a:t>
            </a:r>
            <a:r>
              <a:rPr lang="en-US" dirty="0" err="1"/>
              <a:t>anisogamy</a:t>
            </a:r>
            <a:r>
              <a:rPr lang="en-US" dirty="0"/>
              <a:t>.</a:t>
            </a:r>
          </a:p>
          <a:p>
            <a:r>
              <a:rPr lang="en-US" dirty="0"/>
              <a:t>Ex: </a:t>
            </a:r>
            <a:r>
              <a:rPr lang="en-US" i="1" dirty="0" err="1"/>
              <a:t>Monocyctis</a:t>
            </a:r>
            <a:r>
              <a:rPr lang="en-US" i="1" dirty="0"/>
              <a:t>, </a:t>
            </a:r>
            <a:r>
              <a:rPr lang="en-US" i="1" dirty="0" err="1"/>
              <a:t>Eimera</a:t>
            </a:r>
            <a:r>
              <a:rPr lang="en-US" i="1" dirty="0"/>
              <a:t>, Plasmodium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000108"/>
            <a:ext cx="4176733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85729"/>
            <a:ext cx="8643998" cy="3857652"/>
          </a:xfrm>
        </p:spPr>
        <p:txBody>
          <a:bodyPr/>
          <a:lstStyle/>
          <a:p>
            <a:pPr>
              <a:buNone/>
            </a:pPr>
            <a:r>
              <a:rPr lang="en-US" b="1" dirty="0"/>
              <a:t>Class 2: </a:t>
            </a:r>
            <a:r>
              <a:rPr lang="en-US" b="1" dirty="0" err="1"/>
              <a:t>Toxoplasmea</a:t>
            </a:r>
            <a:endParaRPr lang="en-US" dirty="0"/>
          </a:p>
          <a:p>
            <a:r>
              <a:rPr lang="en-US" dirty="0"/>
              <a:t>In this class reproduction is only asexual type </a:t>
            </a:r>
            <a:r>
              <a:rPr lang="en-US" dirty="0" smtClean="0"/>
              <a:t>which </a:t>
            </a:r>
            <a:r>
              <a:rPr lang="en-US" dirty="0"/>
              <a:t>takes place by internal budding where two daughter cells are produced within the mother cell and the mother cell is finally destroyed in the process of reproduction. Spores are absent.</a:t>
            </a:r>
          </a:p>
          <a:p>
            <a:r>
              <a:rPr lang="en-US" dirty="0"/>
              <a:t>Ex: </a:t>
            </a:r>
            <a:r>
              <a:rPr lang="en-US" i="1" dirty="0" err="1"/>
              <a:t>Toxoplasma</a:t>
            </a:r>
            <a:endParaRPr lang="en-US" dirty="0"/>
          </a:p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295775"/>
            <a:ext cx="303847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characteristics 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2984"/>
            <a:ext cx="8929718" cy="53578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There are about 50,000 known species of Phylum Protozoa.</a:t>
            </a:r>
          </a:p>
          <a:p>
            <a:r>
              <a:rPr lang="en-US" dirty="0" err="1"/>
              <a:t>Protozoans</a:t>
            </a:r>
            <a:r>
              <a:rPr lang="en-US" dirty="0"/>
              <a:t> exhibit mainly two forms of life; </a:t>
            </a:r>
            <a:r>
              <a:rPr lang="en-US" b="1" dirty="0"/>
              <a:t>free-living</a:t>
            </a:r>
            <a:r>
              <a:rPr lang="en-US" dirty="0"/>
              <a:t> (aquatic, freshwater, seawater) and </a:t>
            </a:r>
            <a:r>
              <a:rPr lang="en-US" b="1" dirty="0"/>
              <a:t>parasitic </a:t>
            </a:r>
            <a:r>
              <a:rPr lang="en-US" dirty="0"/>
              <a:t>(</a:t>
            </a:r>
            <a:r>
              <a:rPr lang="en-US" dirty="0" err="1"/>
              <a:t>ectoparasites</a:t>
            </a:r>
            <a:r>
              <a:rPr lang="en-US" dirty="0"/>
              <a:t> or </a:t>
            </a:r>
            <a:r>
              <a:rPr lang="en-US" dirty="0" err="1"/>
              <a:t>endoparasites</a:t>
            </a:r>
            <a:r>
              <a:rPr lang="en-US" dirty="0"/>
              <a:t>). They are also </a:t>
            </a:r>
            <a:r>
              <a:rPr lang="en-US" b="1" dirty="0" err="1"/>
              <a:t>commensal</a:t>
            </a:r>
            <a:r>
              <a:rPr lang="en-US" dirty="0"/>
              <a:t> in habitat.</a:t>
            </a:r>
          </a:p>
          <a:p>
            <a:r>
              <a:rPr lang="en-US" dirty="0"/>
              <a:t>They are </a:t>
            </a:r>
            <a:r>
              <a:rPr lang="en-US" b="1" dirty="0"/>
              <a:t>small</a:t>
            </a:r>
            <a:r>
              <a:rPr lang="en-US" dirty="0"/>
              <a:t>, usually </a:t>
            </a:r>
            <a:r>
              <a:rPr lang="en-US" b="1" dirty="0"/>
              <a:t>microscopic</a:t>
            </a:r>
            <a:r>
              <a:rPr lang="en-US" dirty="0"/>
              <a:t>, not visualize without a </a:t>
            </a:r>
            <a:r>
              <a:rPr lang="en-US" dirty="0">
                <a:hlinkClick r:id="rId2"/>
              </a:rPr>
              <a:t>microscope</a:t>
            </a:r>
            <a:r>
              <a:rPr lang="en-US" dirty="0"/>
              <a:t>.</a:t>
            </a:r>
          </a:p>
          <a:p>
            <a:r>
              <a:rPr lang="en-US" dirty="0"/>
              <a:t>They are the </a:t>
            </a:r>
            <a:r>
              <a:rPr lang="en-US" b="1" dirty="0"/>
              <a:t>simplest</a:t>
            </a:r>
            <a:r>
              <a:rPr lang="en-US" dirty="0"/>
              <a:t> and </a:t>
            </a:r>
            <a:r>
              <a:rPr lang="en-US" b="1" dirty="0"/>
              <a:t>primitive</a:t>
            </a:r>
            <a:r>
              <a:rPr lang="en-US" dirty="0"/>
              <a:t> of all animals.</a:t>
            </a:r>
          </a:p>
          <a:p>
            <a:r>
              <a:rPr lang="en-US" dirty="0"/>
              <a:t>They have a simple body organization.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"/>
            <a:ext cx="8229600" cy="2714620"/>
          </a:xfrm>
        </p:spPr>
        <p:txBody>
          <a:bodyPr/>
          <a:lstStyle/>
          <a:p>
            <a:r>
              <a:rPr lang="en-US" b="1" dirty="0"/>
              <a:t>Class 3: </a:t>
            </a:r>
            <a:r>
              <a:rPr lang="en-US" b="1" dirty="0" err="1"/>
              <a:t>Haplosporea</a:t>
            </a:r>
            <a:endParaRPr lang="en-US" dirty="0"/>
          </a:p>
          <a:p>
            <a:r>
              <a:rPr lang="en-US" dirty="0" smtClean="0"/>
              <a:t>reproduction </a:t>
            </a:r>
            <a:r>
              <a:rPr lang="en-US" dirty="0"/>
              <a:t>is only asexual type taking place through multiple fissions.</a:t>
            </a:r>
          </a:p>
          <a:p>
            <a:r>
              <a:rPr lang="en-US" dirty="0"/>
              <a:t>Ex: </a:t>
            </a:r>
            <a:r>
              <a:rPr lang="en-US" i="1" dirty="0" err="1"/>
              <a:t>Haplosporidium</a:t>
            </a:r>
            <a:r>
              <a:rPr lang="en-US" i="1" dirty="0"/>
              <a:t>, </a:t>
            </a:r>
            <a:r>
              <a:rPr lang="en-US" i="1" dirty="0" err="1"/>
              <a:t>Ichthyosporidium</a:t>
            </a:r>
            <a:endParaRPr lang="en-US" dirty="0"/>
          </a:p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571876"/>
            <a:ext cx="2705111" cy="178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SUBPHYLUM III: CNIDOSPORA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subphylum are parasitic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Special kind of </a:t>
            </a:r>
            <a:r>
              <a:rPr lang="en-US" dirty="0" err="1"/>
              <a:t>locomotory</a:t>
            </a:r>
            <a:r>
              <a:rPr lang="en-US" dirty="0"/>
              <a:t> organelles are absent in these animals. </a:t>
            </a:r>
            <a:endParaRPr lang="en-US" dirty="0" smtClean="0"/>
          </a:p>
          <a:p>
            <a:r>
              <a:rPr lang="en-US" dirty="0" smtClean="0"/>
              <a:t>Spores </a:t>
            </a:r>
            <a:r>
              <a:rPr lang="en-US" dirty="0"/>
              <a:t>are present with one or more polar filaments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This subphylum includes 2 classes: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7166"/>
            <a:ext cx="8858280" cy="3786214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Class 1: </a:t>
            </a:r>
            <a:r>
              <a:rPr lang="en-US" b="1" dirty="0" err="1"/>
              <a:t>Myxosporidea</a:t>
            </a:r>
            <a:endParaRPr lang="en-US" dirty="0"/>
          </a:p>
          <a:p>
            <a:r>
              <a:rPr lang="en-US" dirty="0"/>
              <a:t>The spores of the animals of this class are large and develop from several nuclei. </a:t>
            </a:r>
            <a:endParaRPr lang="en-US" dirty="0" smtClean="0"/>
          </a:p>
          <a:p>
            <a:r>
              <a:rPr lang="en-US" dirty="0" smtClean="0"/>
              <a:t>These </a:t>
            </a:r>
            <a:r>
              <a:rPr lang="en-US" dirty="0"/>
              <a:t>are generally extracellular parasites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 spores of this class have two polar filaments and have two to three valves</a:t>
            </a:r>
          </a:p>
          <a:p>
            <a:r>
              <a:rPr lang="en-US" dirty="0"/>
              <a:t>Ex: </a:t>
            </a:r>
            <a:r>
              <a:rPr lang="en-US" i="1" dirty="0" err="1"/>
              <a:t>Myxobolus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3500438"/>
            <a:ext cx="3190884" cy="315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429620" cy="4214842"/>
          </a:xfrm>
        </p:spPr>
        <p:txBody>
          <a:bodyPr/>
          <a:lstStyle/>
          <a:p>
            <a:r>
              <a:rPr lang="en-US" b="1" dirty="0"/>
              <a:t>Class 2: </a:t>
            </a:r>
            <a:r>
              <a:rPr lang="en-US" b="1" dirty="0" err="1"/>
              <a:t>Microsporidea</a:t>
            </a:r>
            <a:endParaRPr lang="en-US" dirty="0"/>
          </a:p>
          <a:p>
            <a:r>
              <a:rPr lang="en-US" dirty="0"/>
              <a:t>The spores of the animals of this class are small and are developed from only one nucleus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These are generally intracellular parasites. </a:t>
            </a:r>
            <a:endParaRPr lang="en-US" dirty="0" smtClean="0"/>
          </a:p>
          <a:p>
            <a:r>
              <a:rPr lang="en-US" dirty="0" smtClean="0"/>
              <a:t>Many </a:t>
            </a:r>
            <a:r>
              <a:rPr lang="en-US" dirty="0"/>
              <a:t>of the animals of this class have a single polar filament.</a:t>
            </a:r>
          </a:p>
          <a:p>
            <a:r>
              <a:rPr lang="en-US" dirty="0"/>
              <a:t>Ex: </a:t>
            </a:r>
            <a:r>
              <a:rPr lang="en-US" i="1" dirty="0" err="1"/>
              <a:t>Nosema</a:t>
            </a:r>
            <a:r>
              <a:rPr lang="en-US" i="1" dirty="0"/>
              <a:t> </a:t>
            </a:r>
            <a:r>
              <a:rPr lang="en-US" i="1" dirty="0" err="1"/>
              <a:t>bombycis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SUBPHYLUM IV: CILIOPHORA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90063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Cilium=eye lid with lashes; </a:t>
            </a:r>
            <a:r>
              <a:rPr lang="en-US" dirty="0" err="1" smtClean="0"/>
              <a:t>phoros</a:t>
            </a:r>
            <a:r>
              <a:rPr lang="en-US" dirty="0" smtClean="0"/>
              <a:t>=bearing)</a:t>
            </a:r>
          </a:p>
          <a:p>
            <a:r>
              <a:rPr lang="en-US" dirty="0"/>
              <a:t>They possess simple </a:t>
            </a:r>
            <a:r>
              <a:rPr lang="en-US" dirty="0" err="1"/>
              <a:t>ciliary</a:t>
            </a:r>
            <a:r>
              <a:rPr lang="en-US" dirty="0"/>
              <a:t> organelles for </a:t>
            </a:r>
            <a:r>
              <a:rPr lang="en-US" dirty="0" smtClean="0"/>
              <a:t>locomotion.</a:t>
            </a:r>
            <a:endParaRPr lang="en-US" dirty="0"/>
          </a:p>
          <a:p>
            <a:r>
              <a:rPr lang="en-US" dirty="0"/>
              <a:t>They have two nuclei, a </a:t>
            </a:r>
            <a:r>
              <a:rPr lang="en-US" dirty="0" err="1"/>
              <a:t>trophic</a:t>
            </a:r>
            <a:r>
              <a:rPr lang="en-US" dirty="0"/>
              <a:t> macronucleus, and a reproductive micronucleus.</a:t>
            </a:r>
          </a:p>
          <a:p>
            <a:r>
              <a:rPr lang="en-US" dirty="0"/>
              <a:t>Binary fission is </a:t>
            </a:r>
            <a:r>
              <a:rPr lang="en-US" dirty="0" err="1"/>
              <a:t>perkinetal</a:t>
            </a:r>
            <a:r>
              <a:rPr lang="en-US" dirty="0"/>
              <a:t>.</a:t>
            </a:r>
          </a:p>
          <a:p>
            <a:r>
              <a:rPr lang="en-US" dirty="0"/>
              <a:t>Conjugation takes place with the fusion of nuclei, </a:t>
            </a:r>
            <a:r>
              <a:rPr lang="en-US" dirty="0" err="1"/>
              <a:t>autogamy</a:t>
            </a:r>
            <a:r>
              <a:rPr lang="en-US" dirty="0"/>
              <a:t> and </a:t>
            </a:r>
            <a:r>
              <a:rPr lang="en-US" dirty="0" err="1"/>
              <a:t>cytogamy</a:t>
            </a:r>
            <a:r>
              <a:rPr lang="en-US" dirty="0"/>
              <a:t> also occur.</a:t>
            </a:r>
          </a:p>
          <a:p>
            <a:r>
              <a:rPr lang="en-US" dirty="0"/>
              <a:t>There are never any free gametes.</a:t>
            </a:r>
          </a:p>
          <a:p>
            <a:r>
              <a:rPr lang="en-US" dirty="0"/>
              <a:t>Nutrition is </a:t>
            </a:r>
            <a:r>
              <a:rPr lang="en-US" dirty="0" err="1"/>
              <a:t>mixotrophic</a:t>
            </a:r>
            <a:r>
              <a:rPr lang="en-US" dirty="0"/>
              <a:t> or heterotrophic.</a:t>
            </a:r>
          </a:p>
          <a:p>
            <a:r>
              <a:rPr lang="en-US" dirty="0"/>
              <a:t>They usually have a </a:t>
            </a:r>
            <a:r>
              <a:rPr lang="en-US" dirty="0" err="1"/>
              <a:t>cytostome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r>
              <a:rPr lang="en-US" b="1" dirty="0"/>
              <a:t>Class 1: </a:t>
            </a:r>
            <a:r>
              <a:rPr lang="en-US" b="1" dirty="0" err="1"/>
              <a:t>Ciliatea</a:t>
            </a:r>
            <a:endParaRPr lang="en-US" dirty="0"/>
          </a:p>
          <a:p>
            <a:r>
              <a:rPr lang="en-US" dirty="0"/>
              <a:t>The </a:t>
            </a:r>
            <a:r>
              <a:rPr lang="en-US" dirty="0" err="1"/>
              <a:t>locomotory</a:t>
            </a:r>
            <a:r>
              <a:rPr lang="en-US" dirty="0"/>
              <a:t> organelles of these animals are numerous hair-like cilia. </a:t>
            </a:r>
            <a:endParaRPr lang="en-US" dirty="0" smtClean="0"/>
          </a:p>
          <a:p>
            <a:r>
              <a:rPr lang="en-US" dirty="0" smtClean="0"/>
              <a:t>One </a:t>
            </a:r>
            <a:r>
              <a:rPr lang="en-US" dirty="0"/>
              <a:t>or more contractile vacuoles are present in these </a:t>
            </a:r>
            <a:r>
              <a:rPr lang="en-US" dirty="0" smtClean="0"/>
              <a:t>forms</a:t>
            </a:r>
          </a:p>
          <a:p>
            <a:r>
              <a:rPr lang="en-US" dirty="0" smtClean="0"/>
              <a:t> </a:t>
            </a:r>
            <a:r>
              <a:rPr lang="en-US" dirty="0"/>
              <a:t>The nucleus is dimorphic including both macro nucleus and micronucleus.</a:t>
            </a:r>
          </a:p>
          <a:p>
            <a:r>
              <a:rPr lang="en-US" dirty="0"/>
              <a:t>Ex: </a:t>
            </a:r>
            <a:r>
              <a:rPr lang="en-US" i="1" dirty="0" err="1"/>
              <a:t>Paramoecium</a:t>
            </a:r>
            <a:r>
              <a:rPr lang="en-US" i="1" dirty="0"/>
              <a:t>, </a:t>
            </a:r>
            <a:r>
              <a:rPr lang="en-US" i="1" dirty="0" err="1"/>
              <a:t>Vorticella</a:t>
            </a:r>
            <a:r>
              <a:rPr lang="en-US" i="1" dirty="0"/>
              <a:t>, </a:t>
            </a:r>
            <a:r>
              <a:rPr lang="en-US" i="1" dirty="0" err="1"/>
              <a:t>Balatidium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714356"/>
            <a:ext cx="528641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7166"/>
            <a:ext cx="9001156" cy="6286544"/>
          </a:xfrm>
        </p:spPr>
        <p:txBody>
          <a:bodyPr>
            <a:normAutofit/>
          </a:bodyPr>
          <a:lstStyle/>
          <a:p>
            <a:r>
              <a:rPr lang="en-US" dirty="0"/>
              <a:t>The body is </a:t>
            </a:r>
            <a:r>
              <a:rPr lang="en-US" b="1" dirty="0"/>
              <a:t>unicellular</a:t>
            </a:r>
            <a:r>
              <a:rPr lang="en-US" dirty="0"/>
              <a:t> (without tissue and organs).</a:t>
            </a:r>
          </a:p>
          <a:p>
            <a:r>
              <a:rPr lang="en-US" dirty="0"/>
              <a:t>They have one or more </a:t>
            </a:r>
            <a:r>
              <a:rPr lang="en-US" b="1" dirty="0"/>
              <a:t>nuclei</a:t>
            </a:r>
            <a:r>
              <a:rPr lang="en-US" dirty="0"/>
              <a:t> which are </a:t>
            </a:r>
            <a:r>
              <a:rPr lang="en-US" dirty="0" err="1"/>
              <a:t>monomorphic</a:t>
            </a:r>
            <a:r>
              <a:rPr lang="en-US" dirty="0"/>
              <a:t> or dimorphic.</a:t>
            </a:r>
          </a:p>
          <a:p>
            <a:r>
              <a:rPr lang="en-US" dirty="0"/>
              <a:t>Body </a:t>
            </a:r>
            <a:r>
              <a:rPr lang="en-US" b="1" dirty="0"/>
              <a:t>naked </a:t>
            </a:r>
            <a:r>
              <a:rPr lang="en-US" dirty="0"/>
              <a:t>or bounded by a </a:t>
            </a:r>
            <a:r>
              <a:rPr lang="en-US" b="1" dirty="0"/>
              <a:t>pellicle</a:t>
            </a:r>
            <a:r>
              <a:rPr lang="en-US" dirty="0"/>
              <a:t>, but in some forms may be covered with shells and often provided with an internal skeleton.</a:t>
            </a:r>
          </a:p>
          <a:p>
            <a:r>
              <a:rPr lang="en-US" dirty="0"/>
              <a:t>They are </a:t>
            </a:r>
            <a:r>
              <a:rPr lang="en-US" b="1" dirty="0"/>
              <a:t>solitary</a:t>
            </a:r>
            <a:r>
              <a:rPr lang="en-US" dirty="0"/>
              <a:t> (existing alone/single) or </a:t>
            </a:r>
            <a:r>
              <a:rPr lang="en-US" b="1" dirty="0" smtClean="0"/>
              <a:t>colonial.</a:t>
            </a:r>
          </a:p>
          <a:p>
            <a:r>
              <a:rPr lang="en-US" dirty="0"/>
              <a:t>Body </a:t>
            </a:r>
            <a:r>
              <a:rPr lang="en-US" b="1" dirty="0"/>
              <a:t>shape variables</a:t>
            </a:r>
            <a:r>
              <a:rPr lang="en-US" dirty="0"/>
              <a:t> may be spherical, oval, elongated or flattened.</a:t>
            </a:r>
          </a:p>
          <a:p>
            <a:r>
              <a:rPr lang="en-US" dirty="0"/>
              <a:t>Body </a:t>
            </a:r>
            <a:r>
              <a:rPr lang="en-US" b="1" dirty="0"/>
              <a:t>symmetry</a:t>
            </a:r>
            <a:r>
              <a:rPr lang="en-US" dirty="0"/>
              <a:t> either none or bilateral or radial or spherical.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5840435"/>
          </a:xfrm>
        </p:spPr>
        <p:txBody>
          <a:bodyPr>
            <a:normAutofit/>
          </a:bodyPr>
          <a:lstStyle/>
          <a:p>
            <a:r>
              <a:rPr lang="en-US" dirty="0" err="1"/>
              <a:t>Locomotory</a:t>
            </a:r>
            <a:r>
              <a:rPr lang="en-US" dirty="0"/>
              <a:t> organs are fingers like </a:t>
            </a:r>
            <a:r>
              <a:rPr lang="en-US" b="1" dirty="0"/>
              <a:t>pseudopodia</a:t>
            </a:r>
            <a:r>
              <a:rPr lang="en-US" dirty="0"/>
              <a:t>, whip-like </a:t>
            </a:r>
            <a:r>
              <a:rPr lang="en-US" b="1" dirty="0"/>
              <a:t>flagella</a:t>
            </a:r>
            <a:r>
              <a:rPr lang="en-US" dirty="0"/>
              <a:t>, hair-like </a:t>
            </a:r>
            <a:r>
              <a:rPr lang="en-US" b="1" dirty="0"/>
              <a:t>cilia</a:t>
            </a:r>
            <a:r>
              <a:rPr lang="en-US" dirty="0"/>
              <a:t> or none.</a:t>
            </a:r>
          </a:p>
          <a:p>
            <a:r>
              <a:rPr lang="en-US" dirty="0"/>
              <a:t>Nutrition may be </a:t>
            </a:r>
            <a:r>
              <a:rPr lang="en-US" b="1" dirty="0" err="1"/>
              <a:t>holozoic</a:t>
            </a:r>
            <a:r>
              <a:rPr lang="en-US" dirty="0"/>
              <a:t> (animal-like), </a:t>
            </a:r>
            <a:r>
              <a:rPr lang="en-US" b="1" dirty="0" err="1"/>
              <a:t>holophytic</a:t>
            </a:r>
            <a:r>
              <a:rPr lang="en-US" dirty="0"/>
              <a:t> (plant-like), </a:t>
            </a:r>
            <a:r>
              <a:rPr lang="en-US" b="1" dirty="0" err="1"/>
              <a:t>saprozoic</a:t>
            </a:r>
            <a:r>
              <a:rPr lang="en-US" dirty="0"/>
              <a:t> or </a:t>
            </a:r>
            <a:r>
              <a:rPr lang="en-US" b="1" dirty="0"/>
              <a:t>parasitic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Reproduction </a:t>
            </a:r>
            <a:r>
              <a:rPr lang="en-US" b="1" dirty="0"/>
              <a:t>asexual</a:t>
            </a:r>
            <a:r>
              <a:rPr lang="en-US" dirty="0"/>
              <a:t> (binary or multiple fission, budding, </a:t>
            </a:r>
            <a:r>
              <a:rPr lang="en-US" dirty="0" err="1"/>
              <a:t>sporulation</a:t>
            </a:r>
            <a:r>
              <a:rPr lang="en-US" dirty="0"/>
              <a:t>) or </a:t>
            </a:r>
            <a:r>
              <a:rPr lang="en-US" b="1" dirty="0"/>
              <a:t>sexual </a:t>
            </a:r>
            <a:r>
              <a:rPr lang="en-US" dirty="0"/>
              <a:t>(conjugation (</a:t>
            </a:r>
            <a:r>
              <a:rPr lang="en-US" dirty="0" err="1"/>
              <a:t>hologamy</a:t>
            </a:r>
            <a:r>
              <a:rPr lang="en-US" dirty="0"/>
              <a:t>), </a:t>
            </a:r>
            <a:r>
              <a:rPr lang="en-US" dirty="0" smtClean="0"/>
              <a:t>gamete </a:t>
            </a:r>
            <a:r>
              <a:rPr lang="en-US" dirty="0"/>
              <a:t>formation (</a:t>
            </a:r>
            <a:r>
              <a:rPr lang="en-US" dirty="0" err="1"/>
              <a:t>syngamy</a:t>
            </a:r>
            <a:r>
              <a:rPr lang="en-US" dirty="0" smtClean="0"/>
              <a:t>)).</a:t>
            </a:r>
          </a:p>
          <a:p>
            <a:r>
              <a:rPr lang="pt-BR" dirty="0"/>
              <a:t>Examples: </a:t>
            </a:r>
            <a:r>
              <a:rPr lang="pt-BR" i="1" dirty="0"/>
              <a:t>Euglena, Amoeba, Plasmodium, Paramecium, Podophyra</a:t>
            </a:r>
            <a:r>
              <a:rPr lang="pt-BR" dirty="0"/>
              <a:t>, etc.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64399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img.brainkart.com/imagebk44/Mu6DSh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https://img.brainkart.com/imagebk44/Mu6DSh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29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Protozoa are single-celled, eukaryotic organisms with a diverse </a:t>
            </a:r>
            <a:r>
              <a:rPr lang="en-US" dirty="0" smtClean="0"/>
              <a:t>structure, </a:t>
            </a:r>
            <a:r>
              <a:rPr lang="en-US" dirty="0" smtClean="0"/>
              <a:t>typically consisting of a nucleus, a cytoplasm divided into ectoplasm and endoplasm, and a plasma membrane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 They lack cell walls but some have a rigid external pellicle or a secreted shell</a:t>
            </a:r>
            <a:r>
              <a:rPr lang="en-US" dirty="0" smtClean="0"/>
              <a:t>.</a:t>
            </a:r>
          </a:p>
          <a:p>
            <a:r>
              <a:rPr lang="en-US" dirty="0" smtClean="0"/>
              <a:t> Locomotion is achieved through projections like </a:t>
            </a:r>
            <a:r>
              <a:rPr lang="en-US" dirty="0" smtClean="0">
                <a:hlinkClick r:id="rId2"/>
              </a:rPr>
              <a:t>cilia</a:t>
            </a:r>
            <a:r>
              <a:rPr lang="en-US" dirty="0" smtClean="0"/>
              <a:t>, </a:t>
            </a:r>
            <a:r>
              <a:rPr lang="en-US" dirty="0" smtClean="0">
                <a:hlinkClick r:id="rId3"/>
              </a:rPr>
              <a:t>flagella</a:t>
            </a:r>
            <a:r>
              <a:rPr lang="en-US" dirty="0" smtClean="0"/>
              <a:t>, or </a:t>
            </a:r>
            <a:r>
              <a:rPr lang="en-US" dirty="0" smtClean="0">
                <a:hlinkClick r:id="rId4"/>
              </a:rPr>
              <a:t>pseudopodia</a:t>
            </a:r>
            <a:r>
              <a:rPr lang="en-US" dirty="0" smtClean="0"/>
              <a:t>. </a:t>
            </a:r>
            <a:endParaRPr lang="en-US" dirty="0" smtClean="0"/>
          </a:p>
          <a:p>
            <a:r>
              <a:rPr lang="en-US" dirty="0" smtClean="0"/>
              <a:t>Internal </a:t>
            </a:r>
            <a:r>
              <a:rPr lang="en-US" dirty="0" smtClean="0"/>
              <a:t>organelles such as </a:t>
            </a:r>
            <a:r>
              <a:rPr lang="en-US" dirty="0" smtClean="0">
                <a:hlinkClick r:id="rId5"/>
              </a:rPr>
              <a:t>mitochondria</a:t>
            </a:r>
            <a:r>
              <a:rPr lang="en-US" dirty="0" smtClean="0"/>
              <a:t>, </a:t>
            </a:r>
            <a:r>
              <a:rPr lang="en-US" dirty="0" smtClean="0">
                <a:hlinkClick r:id="rId6"/>
              </a:rPr>
              <a:t>food vacuoles</a:t>
            </a:r>
            <a:r>
              <a:rPr lang="en-US" dirty="0" smtClean="0"/>
              <a:t>, and </a:t>
            </a:r>
            <a:r>
              <a:rPr lang="en-US" dirty="0" smtClean="0">
                <a:hlinkClick r:id="rId7"/>
              </a:rPr>
              <a:t>contractile vacuoles</a:t>
            </a:r>
            <a:r>
              <a:rPr lang="en-US" dirty="0" smtClean="0"/>
              <a:t> are present, performing functions analogous to those of organs in higher animals. 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2911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General Structure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92500" lnSpcReduction="20000"/>
          </a:bodyPr>
          <a:lstStyle/>
          <a:p>
            <a:pPr fontAlgn="ctr"/>
            <a:r>
              <a:rPr lang="en-US" b="1" dirty="0" smtClean="0"/>
              <a:t>Cell </a:t>
            </a:r>
            <a:r>
              <a:rPr lang="en-US" b="1" dirty="0" smtClean="0"/>
              <a:t>Membrane:</a:t>
            </a:r>
            <a:r>
              <a:rPr lang="en-US" dirty="0" smtClean="0"/>
              <a:t> A plasma membrane encloses the entire cell and its projections. </a:t>
            </a:r>
          </a:p>
          <a:p>
            <a:pPr fontAlgn="ctr"/>
            <a:r>
              <a:rPr lang="en-US" b="1" dirty="0" smtClean="0"/>
              <a:t>Pellicle:</a:t>
            </a:r>
            <a:r>
              <a:rPr lang="en-US" dirty="0" smtClean="0"/>
              <a:t> Some protozoa possess a pellicle, a flexible, yet rigid, outer layer composed of microtubules, microfilaments, and plates that helps maintain a definite shape. </a:t>
            </a:r>
          </a:p>
          <a:p>
            <a:pPr fontAlgn="ctr"/>
            <a:r>
              <a:rPr lang="en-US" b="1" dirty="0" smtClean="0"/>
              <a:t>Cytoplasm:</a:t>
            </a:r>
            <a:r>
              <a:rPr lang="en-US" dirty="0" smtClean="0"/>
              <a:t> The cytoplasm is typically divided into an outer, clear ectoplasm and an inner endoplasm. </a:t>
            </a:r>
          </a:p>
          <a:p>
            <a:pPr lvl="1" fontAlgn="ctr"/>
            <a:r>
              <a:rPr lang="en-US" b="1" dirty="0" smtClean="0"/>
              <a:t>Ectoplasm:</a:t>
            </a:r>
            <a:r>
              <a:rPr lang="en-US" dirty="0" smtClean="0"/>
              <a:t> Primarily involved in movement and respiration. </a:t>
            </a:r>
          </a:p>
          <a:p>
            <a:pPr lvl="1"/>
            <a:r>
              <a:rPr lang="en-US" b="1" dirty="0" smtClean="0"/>
              <a:t>Endoplasm:</a:t>
            </a:r>
            <a:r>
              <a:rPr lang="en-US" dirty="0" smtClean="0"/>
              <a:t> Contains most of the cell's organelles, including food vacuoles, </a:t>
            </a:r>
            <a:r>
              <a:rPr lang="en-US" dirty="0" err="1" smtClean="0"/>
              <a:t>lysosomes</a:t>
            </a:r>
            <a:r>
              <a:rPr lang="en-US" dirty="0" smtClean="0"/>
              <a:t>, and the nucleus.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779</Words>
  <Application>Microsoft Office PowerPoint</Application>
  <PresentationFormat>On-screen Show (4:3)</PresentationFormat>
  <Paragraphs>158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PROTOZOA</vt:lpstr>
      <vt:lpstr>PROTOZOA</vt:lpstr>
      <vt:lpstr>characteristics  </vt:lpstr>
      <vt:lpstr>Slide 4</vt:lpstr>
      <vt:lpstr>Slide 5</vt:lpstr>
      <vt:lpstr>Slide 6</vt:lpstr>
      <vt:lpstr>Slide 7</vt:lpstr>
      <vt:lpstr>Structure</vt:lpstr>
      <vt:lpstr>General Structure </vt:lpstr>
      <vt:lpstr>Organelles and Inclusions</vt:lpstr>
      <vt:lpstr>Slide 11</vt:lpstr>
      <vt:lpstr>Classification of Protozoa</vt:lpstr>
      <vt:lpstr>Slide 13</vt:lpstr>
      <vt:lpstr>SUBPHYLUM I: SARCOMASTIGOPHORA</vt:lpstr>
      <vt:lpstr>Slide 15</vt:lpstr>
      <vt:lpstr>Superclass 1: Mastigophora </vt:lpstr>
      <vt:lpstr>Slide 17</vt:lpstr>
      <vt:lpstr>Slide 18</vt:lpstr>
      <vt:lpstr>Slide 19</vt:lpstr>
      <vt:lpstr>Superclass 2: Opalinata</vt:lpstr>
      <vt:lpstr>Slide 21</vt:lpstr>
      <vt:lpstr>Superclass 3: Sarcodina</vt:lpstr>
      <vt:lpstr>Slide 23</vt:lpstr>
      <vt:lpstr>Slide 24</vt:lpstr>
      <vt:lpstr>Slide 25</vt:lpstr>
      <vt:lpstr>SUBPHYLUM II: SPOROZOA </vt:lpstr>
      <vt:lpstr>Slide 27</vt:lpstr>
      <vt:lpstr>Slide 28</vt:lpstr>
      <vt:lpstr>Slide 29</vt:lpstr>
      <vt:lpstr>Slide 30</vt:lpstr>
      <vt:lpstr>SUBPHYLUM III: CNIDOSPORA</vt:lpstr>
      <vt:lpstr>Slide 32</vt:lpstr>
      <vt:lpstr>Slide 33</vt:lpstr>
      <vt:lpstr>SUBPHYLUM IV: CILIOPHORA </vt:lpstr>
      <vt:lpstr>Slide 35</vt:lpstr>
      <vt:lpstr>Slide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PROTOZOA</dc:title>
  <dc:creator>HP</dc:creator>
  <cp:lastModifiedBy>HP</cp:lastModifiedBy>
  <cp:revision>64</cp:revision>
  <dcterms:created xsi:type="dcterms:W3CDTF">2025-03-27T05:18:13Z</dcterms:created>
  <dcterms:modified xsi:type="dcterms:W3CDTF">2025-09-17T08:34:12Z</dcterms:modified>
</cp:coreProperties>
</file>